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9144000" cy="5144135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161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784" y="1279525"/>
            <a:ext cx="6140081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497"/>
            <a:ext cx="6858000" cy="1640706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279"/>
            <a:ext cx="6858000" cy="1242167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72"/>
            <a:ext cx="7886700" cy="417038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88"/>
            <a:ext cx="7886700" cy="994448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599"/>
            <a:ext cx="7886700" cy="326441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2814120"/>
            <a:ext cx="5491163" cy="608687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58482"/>
            <a:ext cx="5491163" cy="485801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88"/>
            <a:ext cx="7886700" cy="994448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599"/>
            <a:ext cx="3886200" cy="326441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599"/>
            <a:ext cx="3886200" cy="326441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20"/>
            <a:ext cx="7886700" cy="9944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9084"/>
            <a:ext cx="3868340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252"/>
            <a:ext cx="3868340" cy="268128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9084"/>
            <a:ext cx="3887391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252"/>
            <a:ext cx="3887391" cy="268128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5241"/>
            <a:ext cx="7886700" cy="994448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77"/>
            <a:ext cx="3123900" cy="1200484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574926"/>
            <a:ext cx="4363031" cy="38218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478"/>
            <a:ext cx="3123900" cy="285948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920"/>
            <a:ext cx="1146987" cy="436008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920"/>
            <a:ext cx="6659969" cy="436008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20"/>
            <a:ext cx="7886700" cy="99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99"/>
            <a:ext cx="7886700" cy="326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587"/>
            <a:ext cx="2057400" cy="27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587"/>
            <a:ext cx="3086100" cy="27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587"/>
            <a:ext cx="2057400" cy="27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2580" y="3140207"/>
            <a:ext cx="3892550" cy="1756410"/>
          </a:xfrm>
        </p:spPr>
        <p:txBody>
          <a:bodyPr>
            <a:normAutofit fontScale="90000"/>
          </a:bodyPr>
          <a:p>
            <a:pPr algn="l" fontAlgn="auto">
              <a:lnSpc>
                <a:spcPct val="150000"/>
              </a:lnSpc>
            </a:pPr>
            <a: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一、规划范围</a:t>
            </a:r>
            <a:b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zh-CN" sz="780">
                <a:sym typeface="+mn-ea"/>
              </a:rPr>
              <a:t>    </a:t>
            </a:r>
            <a:r>
              <a:rPr lang="en-US" altLang="zh-CN" sz="780" b="1">
                <a:sym typeface="+mn-ea"/>
              </a:rPr>
              <a:t> </a:t>
            </a:r>
            <a: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  <a:t>范围为麒麟山以南、马头山以北、乐广高速公路以东、京广客运专线以西，规划区面积为45.01平方公里。行政区域上涉及到乐城街道、长来镇和北乡镇，其中大部分属于乐城街道辖区。</a:t>
            </a:r>
            <a:br>
              <a:rPr lang="zh-CN" altLang="en-US" sz="780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二、规划年限</a:t>
            </a:r>
            <a:b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zh-CN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en-US" altLang="zh-CN" sz="665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  <a:t>本次规划现状基准年为2022年，规划近期2022~2025年，远期2025至2035年。</a:t>
            </a:r>
            <a:br>
              <a:rPr lang="zh-CN" altLang="en-US" sz="780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三、 排水体制规划</a:t>
            </a:r>
            <a:b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en-US" altLang="zh-CN" sz="890">
                <a:latin typeface="+mn-ea"/>
                <a:ea typeface="+mn-ea"/>
              </a:rPr>
              <a:t>   </a:t>
            </a: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以实现雨污分流为规划目标，新建区、改造区和工业区采用分流制；老城区、密集居住区规划为截流式合流制。规划到2025年建成区雨污分流面积达到80%以上，并逐步提高。</a:t>
            </a:r>
            <a:br>
              <a:rPr lang="zh-CN" altLang="en-US" sz="665" b="1">
                <a:effectLst/>
                <a:latin typeface="+mn-ea"/>
                <a:ea typeface="+mn-ea"/>
                <a:cs typeface="+mn-ea"/>
              </a:rPr>
            </a:br>
            <a: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</a:t>
            </a:r>
            <a: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、污水系统规划</a:t>
            </a:r>
            <a:b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zh-CN" altLang="en-US" sz="665" b="1">
                <a:effectLst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665" b="1">
                <a:effectLst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665" b="1">
                <a:effectLst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665" b="1">
                <a:effectLst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665" b="1">
                <a:effectLst/>
                <a:latin typeface="+mn-ea"/>
                <a:ea typeface="+mn-ea"/>
                <a:cs typeface="+mn-ea"/>
                <a:sym typeface="+mn-ea"/>
              </a:rPr>
              <a:t>1、</a:t>
            </a:r>
            <a:r>
              <a:rPr lang="zh-CN" altLang="en-US" sz="665" b="1">
                <a:effectLst/>
                <a:latin typeface="+mn-ea"/>
                <a:ea typeface="+mn-ea"/>
                <a:cs typeface="+mn-ea"/>
              </a:rPr>
              <a:t>污水量预测结果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    通过预测，乐昌市中心城区收水范围内近期平均污水量为5.61万m</a:t>
            </a:r>
            <a:r>
              <a:rPr lang="zh-CN" altLang="en-US" sz="665" baseline="30000">
                <a:effectLst/>
                <a:latin typeface="+mn-ea"/>
                <a:ea typeface="+mn-ea"/>
                <a:cs typeface="+mn-ea"/>
              </a:rPr>
              <a:t>3</a:t>
            </a: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/d，；预测远期平均污水量为11.46万m</a:t>
            </a:r>
            <a:r>
              <a:rPr lang="zh-CN" altLang="en-US" sz="665" baseline="30000">
                <a:effectLst/>
                <a:latin typeface="+mn-ea"/>
                <a:ea typeface="+mn-ea"/>
                <a:cs typeface="+mn-ea"/>
              </a:rPr>
              <a:t>3</a:t>
            </a: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/d。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    </a:t>
            </a:r>
            <a:r>
              <a:rPr lang="zh-CN" altLang="en-US" sz="665" b="1">
                <a:effectLst/>
                <a:latin typeface="+mn-ea"/>
                <a:ea typeface="+mn-ea"/>
                <a:cs typeface="+mn-ea"/>
              </a:rPr>
              <a:t>2、污水管网规划</a:t>
            </a: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    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en-US" altLang="zh-CN" sz="665">
                <a:effectLst/>
                <a:latin typeface="+mn-ea"/>
                <a:ea typeface="+mn-ea"/>
                <a:cs typeface="+mn-ea"/>
              </a:rPr>
              <a:t>   </a:t>
            </a:r>
            <a: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  <a:t>布局总体方案：乐昌市目前已完成武江河两岸的截污主干管的施工图设计，目前近期以完善现状路网的雨污分流建设为主要目标进行方案布局。</a:t>
            </a:r>
            <a:b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zh-CN" altLang="en-US" sz="665" b="1">
                <a:effectLst/>
                <a:latin typeface="+mn-ea"/>
                <a:ea typeface="+mn-ea"/>
                <a:cs typeface="+mn-ea"/>
                <a:sym typeface="+mn-ea"/>
              </a:rPr>
              <a:t>3、污水处理厂规划</a:t>
            </a:r>
            <a:b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  <a:t>    乐昌市中心城区污水系统由武江南岸、武江北岸以及产业转移工业园三个大系统组成，三个系统中各自规划有一座污水处理厂，污水收集处理后排入武江支流。</a:t>
            </a:r>
            <a:b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665">
                <a:effectLst/>
                <a:latin typeface="+mn-ea"/>
                <a:ea typeface="+mn-ea"/>
                <a:cs typeface="+mn-ea"/>
                <a:sym typeface="+mn-ea"/>
              </a:rPr>
              <a:t>  出水水质执行广东省地方标准《水污染物排放限值》（DB44/26-2001）第二时段一级标准和国家标准《城镇污水处理厂污染物排放标准》（GB18918-2002）一级A标准两者标准的较严值。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   </a:t>
            </a:r>
            <a:r>
              <a:rPr lang="zh-CN" altLang="en-US" sz="665" b="1">
                <a:effectLst/>
                <a:latin typeface="+mn-ea"/>
                <a:ea typeface="+mn-ea"/>
                <a:cs typeface="+mn-ea"/>
              </a:rPr>
              <a:t>4、污水回用规划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   根据规划目标和污水回用对象，近期主要用作污水处理厂污泥脱水及的冲洗水、绿化水、景观用水等，城市污水回用率为污水量的20%，污水回用规模为约6000吨/天，远期主要用于景观用水，以及绿化、浇洒道路和洗车等市政用水，规划污水回用量为污水量的30%以上，污水回用规模约为3.6万吨/天。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   </a:t>
            </a:r>
            <a:r>
              <a:rPr lang="zh-CN" altLang="en-US" sz="665" b="1">
                <a:effectLst/>
                <a:latin typeface="+mn-ea"/>
                <a:ea typeface="+mn-ea"/>
                <a:cs typeface="+mn-ea"/>
              </a:rPr>
              <a:t>5、污泥处理和处置规划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   考虑到近期乐昌污泥量较少，从可实施性和经济性角度考虑，规划近期采用卫生填埋和材料化利用的方式作为最终处置方式。</a:t>
            </a:r>
            <a:br>
              <a:rPr lang="zh-CN" altLang="en-US" sz="665">
                <a:effectLst/>
                <a:latin typeface="+mn-ea"/>
                <a:ea typeface="+mn-ea"/>
                <a:cs typeface="+mn-ea"/>
              </a:rPr>
            </a:br>
            <a: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</a:t>
            </a:r>
            <a:r>
              <a:rPr lang="zh-CN" altLang="en-US" sz="78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、排水工程智慧化建设规划</a:t>
            </a:r>
            <a:br>
              <a:rPr lang="zh-CN" altLang="en-US" sz="890" b="1">
                <a:latin typeface="+mn-ea"/>
                <a:ea typeface="+mn-ea"/>
              </a:rPr>
            </a:br>
            <a:r>
              <a:rPr lang="en-US" altLang="zh-CN" sz="890" b="1">
                <a:latin typeface="+mn-ea"/>
                <a:ea typeface="+mn-ea"/>
              </a:rPr>
              <a:t>   </a:t>
            </a:r>
            <a:r>
              <a:rPr lang="zh-CN" altLang="en-US" sz="665">
                <a:effectLst/>
                <a:latin typeface="+mn-ea"/>
                <a:ea typeface="+mn-ea"/>
                <a:cs typeface="+mn-ea"/>
              </a:rPr>
              <a:t>智慧排水总体框架包括基础层、数据服务层、业务应用层和人机交互层四层结构。在城市排水系统智慧化工程建设总体方案的基础上，按照“多规合一”的要求构建乐昌市排水规划平台。</a:t>
            </a:r>
            <a:endParaRPr lang="zh-CN" altLang="en-US" sz="890"/>
          </a:p>
        </p:txBody>
      </p:sp>
      <p:grpSp>
        <p:nvGrpSpPr>
          <p:cNvPr id="14" name="组合 13"/>
          <p:cNvGrpSpPr/>
          <p:nvPr/>
        </p:nvGrpSpPr>
        <p:grpSpPr>
          <a:xfrm>
            <a:off x="4640580" y="1711325"/>
            <a:ext cx="4010660" cy="3030220"/>
            <a:chOff x="7308" y="2807"/>
            <a:chExt cx="6001" cy="4660"/>
          </a:xfrm>
        </p:grpSpPr>
        <p:pic>
          <p:nvPicPr>
            <p:cNvPr id="4" name="图片 3" descr="附图0006"/>
            <p:cNvPicPr>
              <a:picLocks noChangeAspect="1"/>
            </p:cNvPicPr>
            <p:nvPr/>
          </p:nvPicPr>
          <p:blipFill>
            <a:blip r:embed="rId1"/>
            <a:srcRect l="1152" t="1123" r="821" b="1284"/>
            <a:stretch>
              <a:fillRect/>
            </a:stretch>
          </p:blipFill>
          <p:spPr>
            <a:xfrm>
              <a:off x="9396" y="2807"/>
              <a:ext cx="1927" cy="1386"/>
            </a:xfrm>
            <a:prstGeom prst="rect">
              <a:avLst/>
            </a:prstGeom>
          </p:spPr>
        </p:pic>
        <p:pic>
          <p:nvPicPr>
            <p:cNvPr id="5" name="图片 4" descr="附图0007"/>
            <p:cNvPicPr>
              <a:picLocks noChangeAspect="1"/>
            </p:cNvPicPr>
            <p:nvPr/>
          </p:nvPicPr>
          <p:blipFill>
            <a:blip r:embed="rId2"/>
            <a:srcRect l="978" t="716" r="821" b="1284"/>
            <a:stretch>
              <a:fillRect/>
            </a:stretch>
          </p:blipFill>
          <p:spPr>
            <a:xfrm>
              <a:off x="11390" y="2816"/>
              <a:ext cx="1906" cy="1375"/>
            </a:xfrm>
            <a:prstGeom prst="rect">
              <a:avLst/>
            </a:prstGeom>
          </p:spPr>
        </p:pic>
        <p:pic>
          <p:nvPicPr>
            <p:cNvPr id="6" name="图片 5" descr="附图0008"/>
            <p:cNvPicPr>
              <a:picLocks noChangeAspect="1"/>
            </p:cNvPicPr>
            <p:nvPr/>
          </p:nvPicPr>
          <p:blipFill>
            <a:blip r:embed="rId3"/>
            <a:srcRect l="1327" t="1210" r="917" b="1543"/>
            <a:stretch>
              <a:fillRect/>
            </a:stretch>
          </p:blipFill>
          <p:spPr>
            <a:xfrm>
              <a:off x="7353" y="4463"/>
              <a:ext cx="1917" cy="1378"/>
            </a:xfrm>
            <a:prstGeom prst="rect">
              <a:avLst/>
            </a:prstGeom>
          </p:spPr>
        </p:pic>
        <p:pic>
          <p:nvPicPr>
            <p:cNvPr id="7" name="图片 6" descr="附图0009"/>
            <p:cNvPicPr>
              <a:picLocks noChangeAspect="1"/>
            </p:cNvPicPr>
            <p:nvPr/>
          </p:nvPicPr>
          <p:blipFill>
            <a:blip r:embed="rId4"/>
            <a:srcRect l="891" t="1346" r="995" b="1025"/>
            <a:stretch>
              <a:fillRect/>
            </a:stretch>
          </p:blipFill>
          <p:spPr>
            <a:xfrm>
              <a:off x="9316" y="4449"/>
              <a:ext cx="1993" cy="1432"/>
            </a:xfrm>
            <a:prstGeom prst="rect">
              <a:avLst/>
            </a:prstGeom>
          </p:spPr>
        </p:pic>
        <p:pic>
          <p:nvPicPr>
            <p:cNvPr id="8" name="图片 7" descr="附图0010"/>
            <p:cNvPicPr>
              <a:picLocks noChangeAspect="1"/>
            </p:cNvPicPr>
            <p:nvPr/>
          </p:nvPicPr>
          <p:blipFill>
            <a:blip r:embed="rId5"/>
            <a:srcRect l="803" t="963" r="733" b="1025"/>
            <a:stretch>
              <a:fillRect/>
            </a:stretch>
          </p:blipFill>
          <p:spPr>
            <a:xfrm>
              <a:off x="11399" y="4462"/>
              <a:ext cx="1909" cy="1373"/>
            </a:xfrm>
            <a:prstGeom prst="rect">
              <a:avLst/>
            </a:prstGeom>
          </p:spPr>
        </p:pic>
        <p:pic>
          <p:nvPicPr>
            <p:cNvPr id="9" name="图片 8" descr="附图0011"/>
            <p:cNvPicPr>
              <a:picLocks noChangeAspect="1"/>
            </p:cNvPicPr>
            <p:nvPr/>
          </p:nvPicPr>
          <p:blipFill>
            <a:blip r:embed="rId6"/>
            <a:srcRect l="808" t="984" r="1001" b="374"/>
            <a:stretch>
              <a:fillRect/>
            </a:stretch>
          </p:blipFill>
          <p:spPr>
            <a:xfrm>
              <a:off x="7324" y="6019"/>
              <a:ext cx="2004" cy="1449"/>
            </a:xfrm>
            <a:prstGeom prst="rect">
              <a:avLst/>
            </a:prstGeom>
          </p:spPr>
        </p:pic>
        <p:pic>
          <p:nvPicPr>
            <p:cNvPr id="10" name="图片 9" descr="附图0012"/>
            <p:cNvPicPr>
              <a:picLocks noChangeAspect="1"/>
            </p:cNvPicPr>
            <p:nvPr/>
          </p:nvPicPr>
          <p:blipFill>
            <a:blip r:embed="rId7"/>
            <a:srcRect l="1065" t="1346" r="995" b="1025"/>
            <a:stretch>
              <a:fillRect/>
            </a:stretch>
          </p:blipFill>
          <p:spPr>
            <a:xfrm>
              <a:off x="9395" y="6019"/>
              <a:ext cx="1978" cy="1425"/>
            </a:xfrm>
            <a:prstGeom prst="rect">
              <a:avLst/>
            </a:prstGeom>
          </p:spPr>
        </p:pic>
        <p:pic>
          <p:nvPicPr>
            <p:cNvPr id="11" name="图片 10" descr="附图0013"/>
            <p:cNvPicPr>
              <a:picLocks noChangeAspect="1"/>
            </p:cNvPicPr>
            <p:nvPr/>
          </p:nvPicPr>
          <p:blipFill>
            <a:blip r:embed="rId8"/>
            <a:srcRect l="978" t="840" r="908" b="1160"/>
            <a:stretch>
              <a:fillRect/>
            </a:stretch>
          </p:blipFill>
          <p:spPr>
            <a:xfrm>
              <a:off x="11441" y="6019"/>
              <a:ext cx="1869" cy="1349"/>
            </a:xfrm>
            <a:prstGeom prst="rect">
              <a:avLst/>
            </a:prstGeom>
          </p:spPr>
        </p:pic>
        <p:pic>
          <p:nvPicPr>
            <p:cNvPr id="13" name="图片 12" descr="附图0005"/>
            <p:cNvPicPr>
              <a:picLocks noChangeAspect="1"/>
            </p:cNvPicPr>
            <p:nvPr/>
          </p:nvPicPr>
          <p:blipFill>
            <a:blip r:embed="rId9"/>
            <a:srcRect l="1301" t="1123" r="1318" b="1383"/>
            <a:stretch>
              <a:fillRect/>
            </a:stretch>
          </p:blipFill>
          <p:spPr>
            <a:xfrm>
              <a:off x="7308" y="2817"/>
              <a:ext cx="1966" cy="139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0" y="0"/>
            <a:ext cx="9089390" cy="368300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p>
            <a:pPr algn="ctr"/>
            <a:r>
              <a:rPr lang="zh-CN" altLang="en-US" b="1">
                <a:sym typeface="+mn-ea"/>
              </a:rPr>
              <a:t>《乐昌市中心城区污水专项规划（2022-2035）》批前公示</a:t>
            </a:r>
            <a:endParaRPr lang="zh-CN" altLang="en-US" b="1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WPS 演示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Arial Black</vt:lpstr>
      <vt:lpstr>微软雅黑</vt:lpstr>
      <vt:lpstr>Arial Unicode MS</vt:lpstr>
      <vt:lpstr>Office 主题​​</vt:lpstr>
      <vt:lpstr>一、规划范围      范围为麒麟山以南、马头山以北、乐广高速公路以东、京广客运专线以西，规划区面积为45.01平方公里。行政区域上涉及到乐城街道、长来镇和北乡镇，其中大部分属于乐城街道辖区。 二、规划年限     本次规划现状基准年为2022年，规划近期2022~2025年，远期2025至2035年。 三、 排水体制规划    以实现雨污分流为规划目标，新建区、改造区和工业区采用分流制；老城区、密集居住区规划为截流式合流制。规划到2025年建成区雨污分流面积达到80%以上，并逐步提高。 四、污水系统规划     1、污水量预测结果     通过预测，乐昌市中心城区收水范围内近期平均污水量为5.61万m3/d，；预测远期平均污水量为11.46万m3/d。     2、污水管网规划         布局总体方案：乐昌市目前已完成武江河两岸的截污主干管的施工图设计，目前近期以完善现状路网的雨污分流建设为主要目标进行方案布局。    3、污水处理厂规划     乐昌市中心城区污水系统由武江南岸、武江北岸以及产业转移工业园三个大系统组成，三个系统中各自规划有一座污水处理厂，污水收集处理后排入武江支流。    4、污水回用规划    根据规划目标和污水回用对象，近期主要用作污水处理厂污泥脱水及的冲洗水、绿化水、景观用水等，城市污水回用率为污水量的20%，污水回用规模为约6000吨/天，远期主要用于景观用水，以及绿化、浇洒道路和洗车等市政用水，规划污水回用量为污水量的30%以上，污水回用规模约为3.6万吨/天。    5、污泥处理和处置规划    采用浓缩脱水及消化工艺都达不到污泥含水率小于60％；采用堆肥存在占地面积大，污泥出入的问题；采用石灰稳定将增加污泥量，运行成本高；采用干化工艺污泥减量化好，但投资及运行费用高。 考虑到近期乐昌污泥量较少，从可实施性和经济性角度考虑，规划近期采用卫生填埋和材料化利用的方式作为最终处置方式。 五、排水工程智慧化建设规划    智慧排水总体框架包括基础层、数据服务层、业务应用层和人机交互层四层结构。在城市排水系统智慧化工程建设总体方案的基础上，按照“多规合一”的要求构建乐昌市排水规划平台。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8</cp:revision>
  <dcterms:created xsi:type="dcterms:W3CDTF">2019-09-19T02:01:00Z</dcterms:created>
  <dcterms:modified xsi:type="dcterms:W3CDTF">2022-11-28T07:42:36Z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2052-11.8.2.10972</vt:lpwstr>
  </property>
  <property fmtid="{D5CDD505-2E9C-101B-9397-08002B2CF9AE}" pid="3" name="ICV">
    <vt:lpwstr>11C1806A0D8D4B2F834A0B9F8BA0DA8C</vt:lpwstr>
  </property>
</Properties>
</file>