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5143500" type="screen16x9"/>
  <p:notesSz cx="7103745" cy="10234295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379" y="192"/>
      </p:cViewPr>
      <p:guideLst>
        <p:guide orient="horz" pos="161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784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497"/>
            <a:ext cx="6858000" cy="1640706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279"/>
            <a:ext cx="6858000" cy="1242167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72"/>
            <a:ext cx="7886700" cy="417038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88"/>
            <a:ext cx="7886700" cy="994448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599"/>
            <a:ext cx="7886700" cy="326441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2814120"/>
            <a:ext cx="5491163" cy="60868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58482"/>
            <a:ext cx="5491163" cy="48580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88"/>
            <a:ext cx="7886700" cy="99444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599"/>
            <a:ext cx="3886200" cy="326441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599"/>
            <a:ext cx="3886200" cy="326441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20"/>
            <a:ext cx="7886700" cy="9944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9084"/>
            <a:ext cx="3868340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252"/>
            <a:ext cx="3868340" cy="26812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9084"/>
            <a:ext cx="3887391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252"/>
            <a:ext cx="3887391" cy="26812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5241"/>
            <a:ext cx="7886700" cy="99444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77"/>
            <a:ext cx="3123900" cy="1200484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574926"/>
            <a:ext cx="4363031" cy="38218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478"/>
            <a:ext cx="3123900" cy="285948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920"/>
            <a:ext cx="1146987" cy="436008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20"/>
            <a:ext cx="6659969" cy="436008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20"/>
            <a:ext cx="7886700" cy="99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99"/>
            <a:ext cx="7886700" cy="326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587"/>
            <a:ext cx="30861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831" y="42204"/>
            <a:ext cx="3892550" cy="4972901"/>
          </a:xfrm>
        </p:spPr>
        <p:txBody>
          <a:bodyPr>
            <a:norm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一、规划范围</a:t>
            </a:r>
            <a:br>
              <a:rPr lang="zh-CN" altLang="en-US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本次规划研究范围与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《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乐昌市城市总体规划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2016-2035》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中心城区确定的建设用地范围基本一致（不含产业发展单元城东北片区及城东南片区），包含范围为老城片区、城北片区、高铁片区、新城片区（含乐昌碳中和装备产业园），规划面积约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28.7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平方公里。</a:t>
            </a:r>
            <a:b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二、规划年限</a:t>
            </a:r>
            <a:br>
              <a:rPr lang="zh-CN" altLang="en-US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本次规划现状基准年为2022年，规划近期2022~20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5年，远期展望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2050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年。</a:t>
            </a:r>
            <a:b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80" b="1" dirty="0">
                <a:effectLst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三</a:t>
            </a: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、现状交通分析</a:t>
            </a:r>
            <a:br>
              <a:rPr lang="zh-CN" altLang="en-US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en-US" altLang="zh-CN" sz="700" dirty="0">
                <a:latin typeface="+mn-ea"/>
                <a:ea typeface="+mn-ea"/>
              </a:rPr>
              <a:t>    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</a:rPr>
              <a:t>目前，乐昌中心城区由一环三纵两横构成路网骨架：一环即环城北路－环城中路－环城南路（外环路），它是解决城区南北过境交通的交通性干道；三纵即人民北路－人民中路－人民南路－长乐路、昌山南路－昌山中路－昌山西路和金融路－大昌路，它们是南北向城市主干路；两横即解放路－工业大道－昌盛路和南塔路－武江大桥－新村路，它们是东西向城市主干路；此外，红岭路、公主路、公园路、站前路、广福路、西石岩路为次干路，其它为支路。。</a:t>
            </a:r>
            <a:br>
              <a:rPr lang="zh-CN" altLang="en-US" sz="700" b="1" dirty="0">
                <a:effectLst/>
                <a:latin typeface="+mn-ea"/>
                <a:ea typeface="+mn-ea"/>
                <a:cs typeface="+mn-ea"/>
              </a:rPr>
            </a:b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</a:t>
            </a: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、整体路网规划</a:t>
            </a:r>
            <a:br>
              <a:rPr lang="en-US" altLang="zh-CN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乐昌市以中心城区地形地貌、功能布局等特点，在现状道路基础上，规划形成两道快速环线、“四横四纵”的道路布局，第一道快速环线：东环路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东环南路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梅乐路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南塔西路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南塔路，第二道快速环线东环路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乐园大道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乐广高速连接线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南塔西路</a:t>
            </a:r>
            <a: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  <a:t>—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南塔路。</a:t>
            </a:r>
            <a:b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    第一横路：乐广高速乐昌连接线－新昌山大桥－乐园大道；第二横路：乐南路－站园路；第三横路：梅乐路－梅乐大桥－环城南路－榴练路；四横路：大瑶山路－武江大桥－兴业一路－红岭路－乐廊路。</a:t>
            </a:r>
            <a:b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00" dirty="0">
                <a:effectLst/>
                <a:latin typeface="+mn-ea"/>
                <a:ea typeface="+mn-ea"/>
                <a:cs typeface="+mn-ea"/>
                <a:sym typeface="+mn-ea"/>
              </a:rPr>
              <a:t>    第一纵路：环城中路－东环路；第二纵路：人民北路－人民中路－人民南路；第三纵路：中原路－河南路－乐昌大道；第四纵路：南塔西路。</a:t>
            </a:r>
            <a:b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b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b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b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br>
              <a:rPr lang="en-US" altLang="zh-CN" sz="700" dirty="0">
                <a:effectLst/>
                <a:latin typeface="+mn-ea"/>
                <a:ea typeface="+mn-ea"/>
                <a:cs typeface="+mn-ea"/>
                <a:sym typeface="+mn-ea"/>
              </a:rPr>
            </a:br>
            <a:br>
              <a:rPr lang="zh-CN" altLang="en-US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78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五、道路横断面规划</a:t>
            </a:r>
            <a:br>
              <a:rPr lang="en-US" altLang="zh-CN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en-US" altLang="zh-CN" sz="7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700" dirty="0">
                <a:effectLst/>
                <a:latin typeface="+mn-ea"/>
                <a:ea typeface="+mn-ea"/>
                <a:cs typeface="+mn-ea"/>
              </a:rPr>
              <a:t>规划的道路断面形式包括三种类型，分别为一块板道路、三块板道路及四块板道路。</a:t>
            </a:r>
            <a:endParaRPr lang="zh-CN" altLang="en-US" sz="700" dirty="0"/>
          </a:p>
        </p:txBody>
      </p:sp>
      <p:sp>
        <p:nvSpPr>
          <p:cNvPr id="15" name="文本框 14"/>
          <p:cNvSpPr txBox="1"/>
          <p:nvPr/>
        </p:nvSpPr>
        <p:spPr>
          <a:xfrm>
            <a:off x="0" y="0"/>
            <a:ext cx="9144000" cy="368300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ym typeface="+mn-ea"/>
              </a:rPr>
              <a:t>《乐昌市市政道路路网专项规划（</a:t>
            </a:r>
            <a:r>
              <a:rPr lang="en-US" altLang="zh-CN" b="1" dirty="0">
                <a:sym typeface="+mn-ea"/>
              </a:rPr>
              <a:t>2022-2035</a:t>
            </a:r>
            <a:r>
              <a:rPr lang="zh-CN" altLang="en-US" b="1" dirty="0">
                <a:sym typeface="+mn-ea"/>
              </a:rPr>
              <a:t>）》批前公示</a:t>
            </a:r>
            <a:endParaRPr lang="zh-CN" altLang="en-US" b="1" dirty="0"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1326" y="3873886"/>
          <a:ext cx="3807560" cy="79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712"/>
                <a:gridCol w="963168"/>
                <a:gridCol w="1036320"/>
                <a:gridCol w="560832"/>
                <a:gridCol w="503528"/>
              </a:tblGrid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道路等级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道路长度（</a:t>
                      </a: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m</a:t>
                      </a: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）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比例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密度（</a:t>
                      </a:r>
                      <a:r>
                        <a:rPr 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km/km2</a:t>
                      </a:r>
                      <a:r>
                        <a:rPr lang="zh-CN" alt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）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快速路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5484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3.69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0.237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1.450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主干路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28091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18.92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1.213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次干路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58568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39.45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2.530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4.963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支路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56321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37.94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2.433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zh-CN" alt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合计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148464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100%</a:t>
                      </a:r>
                      <a:endParaRPr lang="zh-CN" altLang="en-US" sz="665" b="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—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</a:pPr>
                      <a:r>
                        <a:rPr lang="en-US" sz="665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—·</a:t>
                      </a:r>
                      <a:endParaRPr lang="zh-CN" altLang="en-US" sz="665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标题 1"/>
          <p:cNvSpPr txBox="1"/>
          <p:nvPr/>
        </p:nvSpPr>
        <p:spPr>
          <a:xfrm>
            <a:off x="4544695" y="451896"/>
            <a:ext cx="3892550" cy="1298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6858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000" dirty="0">
                <a:effectLst/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按照道路等级、红线宽度以及相应承担的交通功能，进行合理的横断面布置，同时充分考虑慢行友好发展要求，对快慢交通进行良好的物理和空间分离。本次规划共设置</a:t>
            </a:r>
            <a:r>
              <a:rPr lang="en-US" altLang="zh-CN" sz="800" dirty="0">
                <a:effectLst/>
                <a:latin typeface="+mn-ea"/>
                <a:ea typeface="+mn-ea"/>
                <a:cs typeface="+mn-ea"/>
              </a:rPr>
              <a:t>53</a:t>
            </a: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种横断面形式，红线宽度为</a:t>
            </a:r>
            <a:r>
              <a:rPr lang="en-US" altLang="zh-CN" sz="800" dirty="0">
                <a:effectLst/>
                <a:latin typeface="+mn-ea"/>
                <a:ea typeface="+mn-ea"/>
                <a:cs typeface="+mn-ea"/>
              </a:rPr>
              <a:t>12m</a:t>
            </a: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～</a:t>
            </a:r>
            <a:r>
              <a:rPr lang="en-US" altLang="zh-CN" sz="800" dirty="0">
                <a:effectLst/>
                <a:latin typeface="+mn-ea"/>
                <a:ea typeface="+mn-ea"/>
                <a:cs typeface="+mn-ea"/>
              </a:rPr>
              <a:t>70m</a:t>
            </a: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。</a:t>
            </a:r>
            <a:endParaRPr lang="en-US" altLang="zh-CN" sz="800" dirty="0">
              <a:effectLst/>
              <a:latin typeface="+mn-ea"/>
              <a:ea typeface="+mn-ea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b="1" dirty="0">
                <a:latin typeface="黑体" panose="02010609060101010101" charset="-122"/>
                <a:ea typeface="黑体" panose="02010609060101010101" charset="-122"/>
              </a:rPr>
              <a:t>六、公交路网规划</a:t>
            </a:r>
            <a:endParaRPr lang="en-US" altLang="zh-CN" sz="9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    综合考虑城区直径、用地布局、城区人口、交通枢纽站等因素，规划公交主干线共计</a:t>
            </a:r>
            <a:r>
              <a:rPr lang="en-US" altLang="zh-CN" sz="800" dirty="0">
                <a:effectLst/>
                <a:latin typeface="+mn-ea"/>
                <a:ea typeface="+mn-ea"/>
                <a:cs typeface="+mn-ea"/>
              </a:rPr>
              <a:t>5</a:t>
            </a:r>
            <a:r>
              <a:rPr lang="zh-CN" altLang="en-US" sz="800" dirty="0">
                <a:effectLst/>
                <a:latin typeface="+mn-ea"/>
                <a:ea typeface="+mn-ea"/>
                <a:cs typeface="+mn-ea"/>
              </a:rPr>
              <a:t>个环形公交廊道：老城片区公交环线、城北片区公交环线、老城片区与城片片区公交环线、新城片区公交环线、高铁片区公交环路。</a:t>
            </a:r>
            <a:endParaRPr lang="zh-CN" altLang="en-US" sz="7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4544695" y="2892883"/>
            <a:ext cx="4431167" cy="2122222"/>
            <a:chOff x="4571380" y="1873610"/>
            <a:chExt cx="4431167" cy="212222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862" y="1875128"/>
              <a:ext cx="1440000" cy="101787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380" y="2976603"/>
              <a:ext cx="1440000" cy="101787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/>
            <a:srcRect l="19867" t="18421" r="21000" b="7557"/>
            <a:stretch>
              <a:fillRect/>
            </a:stretch>
          </p:blipFill>
          <p:spPr>
            <a:xfrm>
              <a:off x="4571380" y="1873610"/>
              <a:ext cx="1440000" cy="101395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/>
            <a:srcRect l="19999" t="18568" r="20890" b="7556"/>
            <a:stretch>
              <a:fillRect/>
            </a:stretch>
          </p:blipFill>
          <p:spPr>
            <a:xfrm>
              <a:off x="6053621" y="1873610"/>
              <a:ext cx="1440000" cy="101233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/>
            <a:srcRect l="16889" t="14816" r="18049" b="3316"/>
            <a:stretch>
              <a:fillRect/>
            </a:stretch>
          </p:blipFill>
          <p:spPr>
            <a:xfrm>
              <a:off x="6053621" y="2976603"/>
              <a:ext cx="1440000" cy="101922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/>
            <a:srcRect l="16884" t="14300" r="18049" b="3897"/>
            <a:stretch>
              <a:fillRect/>
            </a:stretch>
          </p:blipFill>
          <p:spPr>
            <a:xfrm>
              <a:off x="7562547" y="2976603"/>
              <a:ext cx="1440000" cy="1018345"/>
            </a:xfrm>
            <a:prstGeom prst="rect">
              <a:avLst/>
            </a:prstGeom>
          </p:spPr>
        </p:pic>
      </p:grpSp>
      <p:sp>
        <p:nvSpPr>
          <p:cNvPr id="41" name="标题 1"/>
          <p:cNvSpPr txBox="1"/>
          <p:nvPr/>
        </p:nvSpPr>
        <p:spPr>
          <a:xfrm>
            <a:off x="4640580" y="1679371"/>
            <a:ext cx="3892550" cy="101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700" b="1" dirty="0">
                <a:effectLst/>
                <a:latin typeface="+mn-ea"/>
                <a:ea typeface="+mn-ea"/>
                <a:cs typeface="+mn-ea"/>
              </a:rPr>
              <a:t>附注：</a:t>
            </a:r>
            <a:endParaRPr lang="en-US" altLang="zh-CN" sz="7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7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endParaRPr lang="en-US" altLang="zh-CN" sz="7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effectLst/>
              </a:rPr>
              <a:t>乐昌市住房和城乡管理局</a:t>
            </a:r>
            <a:endParaRPr lang="en-US" altLang="zh-CN" sz="700" dirty="0">
              <a:effectLst/>
            </a:endParaRPr>
          </a:p>
          <a:p>
            <a:pPr algn="r">
              <a:lnSpc>
                <a:spcPct val="150000"/>
              </a:lnSpc>
            </a:pPr>
            <a:r>
              <a:rPr lang="en-US" altLang="zh-CN" sz="700" dirty="0">
                <a:effectLst/>
              </a:rPr>
              <a:t>2023</a:t>
            </a:r>
            <a:r>
              <a:rPr lang="zh-CN" altLang="en-US" sz="700" dirty="0">
                <a:effectLst/>
              </a:rPr>
              <a:t>年</a:t>
            </a:r>
            <a:r>
              <a:rPr lang="en-US" altLang="zh-CN" sz="700" dirty="0">
                <a:effectLst/>
              </a:rPr>
              <a:t>3</a:t>
            </a:r>
            <a:r>
              <a:rPr lang="zh-CN" altLang="en-US" sz="700" dirty="0">
                <a:effectLst/>
              </a:rPr>
              <a:t>月</a:t>
            </a:r>
            <a:r>
              <a:rPr lang="en-US" altLang="zh-CN" sz="700" dirty="0">
                <a:effectLst/>
              </a:rPr>
              <a:t>27</a:t>
            </a:r>
            <a:r>
              <a:rPr lang="zh-CN" altLang="en-US" sz="700" dirty="0">
                <a:effectLst/>
              </a:rPr>
              <a:t>日</a:t>
            </a:r>
            <a:endParaRPr lang="zh-CN" altLang="en-US" sz="700" dirty="0"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56f7e0a-695b-4560-9dbf-acb22554db07"/>
  <p:tag name="COMMONDATA" val="eyJoZGlkIjoiY2E5YjRlNWM2NTJiMDZjM2I1NWI4ZGJhNmM5ZDExN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全屏显示(16:9)</PresentationFormat>
  <Paragraphs>74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Arial Black</vt:lpstr>
      <vt:lpstr>微软雅黑</vt:lpstr>
      <vt:lpstr>Arial Unicode MS</vt:lpstr>
      <vt:lpstr>Office 主题​​</vt:lpstr>
      <vt:lpstr>一、规划范围     本次规划研究范围与《乐昌市城市总体规划2016-2035》中心城区确定的建设用地范围基本一致（不含产业发展单元城东北片区及城东南片区），包含范围为老城片区、城北片区、高铁片区、新城片区（含乐昌碳中和装备产业园），规划面积约28.7平方公里。 二、规划年限     本次规划现状基准年为2022年，规划近期2022~2035年，远期展望2050年。 三、现状交通分析     目前，乐昌中心城区由一环三纵两横构成路网骨架：一环即环城北路－环城中路－环城南路（外环路），它是解决城区南北过境交通的交通性干道；三纵即人民北路－人民中路－人民南路－长乐路、昌山南路－昌山中路－昌山西路和金融路－大昌路，它们是南北向城市主干路；两横即解放路－工业大道－昌盛路和南塔路－武江大桥－新村路，它们是东西向城市主干路；此外，红岭路、公主路、公园路、站前路、广福路、西石岩路为次干路，其它为支路。。 四、整体路网规划     乐昌市以中心城区地形地貌、功能布局等特点，在现状道路基础上，规划形成两道快速环线、“四横四纵”的道路布局，第一道快速环线：东环路—东环南路—梅乐路—南塔西路—南塔路，第二道快速环线东环路—乐园大道—乐广高速连接线—南塔西路—南塔路。     第一横路：乐广高速乐昌连接线－新昌山大桥－乐园大道；第二横路：乐南路－站园路；第三横路：梅乐路－梅乐大桥－环城南路－榴练路；四横路：大瑶山路－武江大桥－兴业一路－红岭路－乐廊路。     第一纵路：环城中路－东环路；第二纵路：人民北路－人民中路－人民南路；第三纵路：中原路－河南路－乐昌大道；第四纵路：南塔西路。      五、道路横断面规划   规划的道路断面形式包括三种类型，分别为一块板道路、三块板道路及四块板道路。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一、规划范围     本次规划研究范围与《乐昌市城市总体规划2016-2035》中心城区确定的建设用地范围基本一致（不含产业发展单元城东北片区及城东南片区），包含范围为老城片区、城北片区、高铁片区、新城片区（含乐昌碳中和装备产业园），规划面积约28.7平方公里。 二、规划年限     本次规划现状基准年为2022年，规划近期2022~2035年，远期展望2050年。 三、 排水体制规划    以实现雨污分流为规划目标，新建区、改造区和工业区采用分流制；老城区、密集居住区规划为截流式合流制。规划到2025年建成区雨污分流面积达到80%以上，并逐步提高。 四、污水系统规划     1、污水量预测结果     通过预测，乐昌市中心城区收水范围内近期平均污水量为5.61万m3/d，；预测远期平均污水量为11.46万m3/d。     2、污水管网规划        布局总体方案：乐昌市目前已完成武江河两岸的截污主干管的施工图设计，目前近期以完善现状路网的雨污分流建设为主要目标进行方案布局。    3、污水处理厂规划     乐昌市中心城区污水系统由武江南岸、武江北岸以及产业转移工业园三个大系统组成，三个系统中各自规划有一座污水处理厂，污水收集处理后排入武江支流。    出水水质执行广东省地方标准《水污染物排放限值》（DB44/26-2001）第二时段一级标准和国家标准《城镇污水处理厂污染物排放标准》（GB18918-2002）一级A标准两者标准的较严值。    4、污水回用规划    根据规划目标和污水回用对象，近期主要用作污水处理厂污泥脱水及的冲洗水、绿化水、景观用水等，城市污水回用率为污水量的20%，污水回用规模为约6000吨/天，远期主要用于景观用水，以及绿化、浇洒道路和洗车等市政用水，规划污水回用量为污水量的30%以上，污水回用规模约为3.6万吨/天。    5、污泥处理和处置规划    考虑到近期乐昌污泥量较少，从可实施性和经济性角度考虑，规划近期采用卫生填埋和材料化利用的方式作为最终处置方式。 五、排水工程智慧化建设规划    智慧排水总体框架包括基础层、数据服务层、业务应用层和人机交互层四层结构。在城市排水系统智慧化工程建设总体方案的基础上，按照“多规合一”的要求构建乐昌市排水规划平台。</dc:title>
  <dc:creator>DELL</dc:creator>
  <cp:lastModifiedBy>admin</cp:lastModifiedBy>
  <cp:revision>14</cp:revision>
  <dcterms:created xsi:type="dcterms:W3CDTF">2019-09-19T02:01:00Z</dcterms:created>
  <dcterms:modified xsi:type="dcterms:W3CDTF">2023-04-03T07:17:26Z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94699B2856FC44D09DC0662EC07B9E74</vt:lpwstr>
  </property>
</Properties>
</file>