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7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369"/>
  </p:normalViewPr>
  <p:slideViewPr>
    <p:cSldViewPr snapToGrid="0" snapToObjects="1">
      <p:cViewPr varScale="1">
        <p:scale>
          <a:sx n="100" d="100"/>
          <a:sy n="100" d="100"/>
        </p:scale>
        <p:origin x="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E756A-DDC4-694A-B611-3C591C25374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E33BF-73A4-8547-9345-3EF4E68D4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9781" y="949978"/>
            <a:ext cx="10377055" cy="5567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en-US" sz="3600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</a:t>
            </a:r>
            <a:r>
              <a:rPr lang="zh-CN" altLang="zh-CN" sz="3600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常规管理制度</a:t>
            </a:r>
            <a:endParaRPr lang="zh-CN" altLang="zh-CN" sz="3600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 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 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本制度包括教学常规基本要求、教学计划制定、备课、上课及作业与辅导等方面的常规制度。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一、基本要求</a:t>
            </a:r>
            <a:endParaRPr lang="zh-CN" altLang="zh-CN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教学工作的目标是引导学生获得适应终身发展所必备的基础知识、基本技能和方法，形成积极主动、乐于探究、勤于动手的学习态度，培养学生终身学习的意识和能力，使学生具有初步的创新精神、实践能力、科学和人文素养以及环境意识，具有健壮的体魄和良好的心理素质，养成健康的审美情趣和生活方式，逐步形成正确的世界观和价值观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教书育人，严谨治学，面向全体，培养能力，因材施教，发展特长。坚持“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关爱·严格，勤勉·智慧，精深·广博”的教风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，按国家课程标准的要求，全面提高教学质量。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为实现上述目标，每一位任课教师应做好几个环节：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备好每一节课，组织每一节课堂教学，指导每一位学生，落实教学的每一个环节，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积累教育教学资源，提升自身专业素养。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9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10" name="直线连接符 9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3466" y="984636"/>
            <a:ext cx="11042073" cy="5215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二、集体备课要求</a:t>
            </a:r>
            <a:endParaRPr lang="zh-CN" altLang="zh-CN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1.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制定集体备课计划。开学初，备课组长制定出切实可行的集体备课计划，并上报教导处。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2.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集体备课必须在个人钻研的基础上进行。在集体备课之前，个人必须先通览本单元教材，按集体备课的要求设计出教学策略和环节，再参加集体研究。在集体研究后，个人按要求编写教案。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3.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集体备课必须坚持“四定”“四备”，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  <a:sym typeface="+mn-ea"/>
              </a:rPr>
              <a:t>达到“五统一”，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精选“两题”。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）四定：定时间、定地点、定内容、定中心发言人。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</a:t>
            </a:r>
            <a:r>
              <a:rPr lang="zh-CN" altLang="en-US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五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备：备课标、备教材、备教法、备学法</a:t>
            </a:r>
            <a:r>
              <a:rPr lang="zh-CN" altLang="en-US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、备器材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。</a:t>
            </a:r>
            <a:endParaRPr lang="zh-CN" altLang="zh-CN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  <a:sym typeface="+mn-ea"/>
              </a:rPr>
              <a:t>五统一：统一教学目标，统一教学重点、难点，统一课时分配和进度，统一作业布置、训练和活动，统一单元测试。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4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）两题：课堂练习题和课后作业题。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4.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严格考勤制度，不迟到、不早退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5.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活动过程中做好资料的整理和记录工作。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8982" y="1221847"/>
            <a:ext cx="1041861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三、集体备课的主要内容：</a:t>
            </a:r>
            <a:endParaRPr lang="zh-CN" altLang="en-US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endParaRPr lang="zh-CN" altLang="zh-CN" sz="10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en-US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学习和理解课标，认真钻研教材，全面掌握所教课程的教学内容及其结构。着重研究每个单元的特点：它在全册教材中的地位和作用，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与前后单元在知识上衔接与勾联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，如何进行知识迁移，有什么内在联系；本单元的教学目的应该怎样确定，重点是什么，难点在哪里；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采用什么教法，培养学生的哪些能力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；课前需要作哪些准备。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61999" y="1059174"/>
            <a:ext cx="10487891" cy="501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四、集体备课的实施程序：</a:t>
            </a:r>
            <a:endParaRPr lang="zh-CN" altLang="en-US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endParaRPr lang="zh-CN" altLang="zh-CN" sz="10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en-US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实施程序为：主备人提供教学设计讨论稿——集体研究，提出修改意见——主备人根据交流讨论的结果，修改设计——将修改后的设计分发给备课组成员作为该次教学内容的执行书——成员根据本班学情进行二次备课修改成为自己的教学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定稿。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1.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集体备课前：各教师先钻研教材进行自备，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广泛收集素材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，为集体备课交流做好准备。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2.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时：备课组长首先检查个人备课的情况。按计划由中心发言人扼要介绍讲课内容的整体构想、教学目标、重点和难点、训练习题以及理论依据等，然后由参加集体备课的成员进行集体讨论研究，提出改进意见，由个人整理一课的教案、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课件和其他相关资料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，供本组教师共享。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91490" y="1498961"/>
            <a:ext cx="9573491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3.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集体备课后：主讲教师负责写成详案，制作课件。主备教师要负责把打印好的教案分发到各个老师手中，电子课件要发给其他老师共享。任课教师根据集体备课的意见，结合本班实际，认真修改，进行二次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备课，制定既要有共性，又要有个性的教案。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099733" y="4488351"/>
            <a:ext cx="8060267" cy="134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7830" algn="just">
              <a:lnSpc>
                <a:spcPct val="200000"/>
              </a:lnSpc>
            </a:pPr>
            <a:r>
              <a:rPr lang="zh-CN" altLang="zh-CN" sz="2200" u="sng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青蓝工程的导师与新教师之间平均每学期指导教师听课不少于</a:t>
            </a:r>
            <a:r>
              <a:rPr lang="en-US" altLang="zh-CN" sz="2200" u="sng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zh-CN" sz="2200" u="sng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节，青年教师（</a:t>
            </a:r>
            <a:r>
              <a:rPr lang="en-US" altLang="zh-CN" sz="2200" u="sng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zh-CN" sz="2200" u="sng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年以内）听指导教师不少于</a:t>
            </a:r>
            <a:r>
              <a:rPr lang="en-US" altLang="zh-CN" sz="2200" u="sng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zh-CN" sz="2200" u="sng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节。</a:t>
            </a:r>
            <a:endParaRPr lang="zh-CN" altLang="zh-CN" sz="2200" u="sng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4364" y="797917"/>
            <a:ext cx="10694170" cy="5569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五、集体备课的考评方法：</a:t>
            </a:r>
            <a:endParaRPr lang="zh-CN" altLang="en-US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endParaRPr lang="zh-CN" altLang="zh-CN" sz="10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en-US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    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教师在集体备课中所完成的中心设计任务，记入个人业务档案，作为个人教学情况考核的重要依据。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en-US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     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对科组集体备课的考评从以下四方面进行：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①科组集体备课制度的执行情况。（时间保证、人员出勤等）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3429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②科组集体备课文档材料的数量和质量。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③公开教学研究课的数量和质量。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④学生对学科教学综合反馈意见。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⑤按照绩效奖励方案评比备课组集体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奖。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集体备课情况的考评结果，将作为备课组、科组评比的主要依据。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005" y="832786"/>
            <a:ext cx="10571018" cy="581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二、教学计划</a:t>
            </a:r>
            <a:endParaRPr lang="zh-CN" altLang="zh-CN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．在每学期开学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预备周，备课组制订学期教学计划，力求简明、清楚、实用。集体讨论修改定稿后，将电子文档上传教导处，同时各成员自存备查。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理化生备课组还要制定出本学期的实验计划，经教导处审阅后，交实验员备查与安排。</a:t>
            </a:r>
            <a:endParaRPr lang="zh-CN" altLang="zh-CN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．制定计划前，教师要做到“三熟悉”，即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熟悉课程标准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，明确课程教学目标；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熟悉教材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，明确教学要求、重点以及各模块（或章节）在整体教材体系中所处的地位及其内在联系；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熟悉和了解学生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学习基础和学习需求。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教学计划包括以下内容：对本学期课程目标的总体分析；对本学期教学目标的分析与分解；对所任年级学生状况的分析；教学的手段与方法；学期教学的进度安排；测验安排；实验安排；校本课程设置、研究性学习和学科课外活动安排、竞赛及相关的培训安排等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5028" y="883950"/>
            <a:ext cx="109589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三、备课</a:t>
            </a:r>
            <a:endParaRPr lang="zh-CN" altLang="zh-CN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．备课以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个人备课与集体备课相结合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方式进行。</a:t>
            </a:r>
            <a:r>
              <a:rPr lang="zh-CN" altLang="zh-CN" b="1" u="sng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须经过集体备课才能上课。</a:t>
            </a:r>
            <a:endParaRPr lang="zh-CN" altLang="zh-CN" b="1" u="sng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．个人备课要做到备课标、备教材、备教法、备学生、备练习（实验）、备作业。在“六备”的基础上，设计教学过程。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．集体备课</a:t>
            </a:r>
            <a:endParaRPr lang="zh-CN" altLang="zh-CN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）集体备课每周至少一次（两课时），每次有计划的安排中心发言人，并要做记录，</a:t>
            </a:r>
            <a:r>
              <a:rPr lang="zh-CN" altLang="en-US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当天把备课记录和现场照片上传钉钉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，教导处通报</a:t>
            </a:r>
            <a:r>
              <a:rPr lang="zh-CN" altLang="en-US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检查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结果，选出优秀备课组的记录本展览。</a:t>
            </a:r>
            <a:endParaRPr lang="zh-CN" altLang="zh-CN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）集体备课要统一教学目标，统一教学重点、难点，统一课时分配和进度，统一作业布置、训练和活动，统一单元测试</a:t>
            </a:r>
            <a:endParaRPr lang="zh-CN" altLang="zh-CN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4292" y="850155"/>
            <a:ext cx="10723418" cy="5259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sz="2000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4</a:t>
            </a:r>
            <a:r>
              <a:rPr lang="zh-CN" altLang="zh-CN" sz="2000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．教案</a:t>
            </a:r>
            <a:endParaRPr lang="zh-CN" altLang="zh-CN" sz="2000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）教师上课前必须认真准备好教案，无教案上课属严重失职行为。每学期教导处不定期的全面检查。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）教案以课时为单位，基本内容包括：课题、教学目标、教学重点和难点、教学方法、教学准备、教学过程、课后反思等。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教龄不超过</a:t>
            </a:r>
            <a:r>
              <a:rPr lang="en-US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</a:t>
            </a: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年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的教师，必须手写出教学详案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，每两周交由备课组长签阅。教龄不超过</a:t>
            </a:r>
            <a:r>
              <a:rPr lang="en-US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8</a:t>
            </a: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年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的教师，必须有手写教案。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4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）教师课后要及时反思。要求：</a:t>
            </a:r>
            <a:r>
              <a:rPr kumimoji="1" lang="zh-CN" altLang="en-US" b="1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第一年参加工作的新老师，每周上交一篇教学反思或案例或教育教学日志给校长。所有上课教师，半学期上交一篇教学反思或案例或教育教学日志给教导处。上交时间为期中考试和期末考试结束一周内，迟交视为未完成。完成即计算</a:t>
            </a:r>
            <a:r>
              <a:rPr kumimoji="1" lang="en-US" altLang="zh-CN" b="1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kumimoji="1" lang="zh-CN" altLang="en-US" b="1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节课工作量补贴，每月公布一次完成情况。</a:t>
            </a:r>
            <a:endParaRPr kumimoji="1" lang="zh-CN" altLang="en-US" b="1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b="1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（</a:t>
            </a:r>
            <a:r>
              <a:rPr kumimoji="1" lang="en-US" altLang="zh-CN" b="1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5</a:t>
            </a:r>
            <a:r>
              <a:rPr kumimoji="1" lang="zh-CN" altLang="en-US" b="1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）每学期要完成教导处规定数量的原创微课。</a:t>
            </a:r>
            <a:endParaRPr kumimoji="1" lang="zh-CN" altLang="en-US" b="1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60401" y="874243"/>
            <a:ext cx="10994352" cy="5613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四、上</a:t>
            </a:r>
            <a:r>
              <a:rPr lang="en-US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</a:t>
            </a: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课</a:t>
            </a:r>
            <a:endParaRPr lang="zh-CN" altLang="zh-CN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sz="20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．教学纪律制度</a:t>
            </a:r>
            <a:endParaRPr lang="zh-CN" altLang="zh-CN" sz="20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）教师必须按课表准时上课，无故缺课属严重失职行为。师生进行见面礼仪时，教师应检查、记录学生出勤情况，并及时向班长了解缺勤学生情况。</a:t>
            </a:r>
            <a:r>
              <a:rPr lang="zh-CN" altLang="en-US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规范：应到人数、实到人数、请假人数，并填到黑板角上</a:t>
            </a:r>
            <a:endParaRPr lang="zh-CN" altLang="zh-CN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）上课不迟到，不提前下课，不中途离开课室。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未经同意，不得私自调课、换课和请其他教师上课。未经批准而找人代课或停课者，按旷教事故处理。因公、因事（病）必须事先履行请假手续，并由科组长安排临时代课教师，由教务员调整并通知级组及相关代课教师和班级后，方能离校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4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）教师至少提前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分钟候课，按时下课，并做到精神饱满，衣着整洁大方，态度亲切自然。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5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）上课时，手机</a:t>
            </a:r>
            <a:r>
              <a:rPr lang="zh-CN" altLang="en-US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是教学工具，不得作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通讯工具</a:t>
            </a:r>
            <a:r>
              <a:rPr lang="zh-CN" altLang="en-US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使用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。</a:t>
            </a:r>
            <a:r>
              <a:rPr lang="zh-CN" altLang="en-US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（非紧急情况不得拨打、接听电话）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6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 除特殊情况外，教师必须站立授课。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．课堂教学的基本原则：科学性与思想性统一原则，理论联系实际的原则，启发诱导原则，直观性原则，循序渐进原则，巩固性原则，因材施教原则，管教管导原则。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08120" y="994787"/>
            <a:ext cx="108481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</a:t>
            </a:r>
            <a:r>
              <a:rPr lang="zh-CN" altLang="zh-CN" sz="20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．课堂教学的基本要求： </a:t>
            </a:r>
            <a:endParaRPr lang="zh-CN" altLang="zh-CN" sz="20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）教师授课语言要准确、清晰、简练，音量和速度要适当，用普通话讲课。板书简洁清楚、使用规范字。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）课堂教学要充分体现课堂高效率的要求，做到目标明确，重点突出，面向全体学生，激发学生的学习兴趣。课堂练习要注意学生实际水平和能力，重视学生思维能力的培养和知识面的适度拓展。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）课堂教学要注重非智力因素的培育。通过教师严谨的治学态度和科学的教学方法，引导学生养成良好的思维品质和学习习惯、培养积极的学习态度和自主学习的精神。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4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）充分发挥多媒体的教学辅助功能，为学生提供丰富、形象、生动、直观的教学情境，帮助学生更好地理解和掌握知识。避免教学形式的单一化。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5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）保持课堂教学过程中民主、平等、和谐的师生关系，维护学生的心理安全感，为学生创设动脑、动手、动口，积极思维、质疑提问和自主探索、合作学习的机会。 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（</a:t>
            </a: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6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）物理、化学、生物教师要按实验计划上好实验课，提前一周填报实验准备报告单，明确地提出实验要求，指导实验员作好实验准备，并在课前获取实验准备的回复。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8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9" name="直线连接符 8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7311" y="895631"/>
            <a:ext cx="109450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五、作业与辅导</a:t>
            </a:r>
            <a:endParaRPr lang="zh-CN" altLang="zh-CN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．书面作业量要适度，作业题要精选，要面向全体学生，注意典型性、启发性、多样性、趣味性，着眼于“双基”训练和能力的培养，要有利于学生理解和巩固所学的知识。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．作业形式多样化。各科教师要根据本学科特点，采用有利于学生学习的作业形式，不可简单化、</a:t>
            </a:r>
            <a:r>
              <a:rPr lang="zh-CN" altLang="zh-CN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模式化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．严格控制学生的课后作业量。音、体、美及心理教育、通用技术课不布置课外书面作业。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4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．教师必须按时收作业、批改作业、发还作业。一般情况下，作文必须在下次作文前批好、发放，其它科作业应在下次新课前批好、发放。老师不得要学生代批、代改作业。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5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．辅导方式要灵活多样，可取用下班级辅导解答问题、指导自学、出辅导墙报、上辅导课和培训课以及指导学生撰写小论文等方式进行。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6</a:t>
            </a:r>
            <a:r>
              <a:rPr lang="zh-CN" altLang="zh-CN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．下班级辅导主要在早读、下午自修课、晚自修及各年级组规定的辅导时间内进行。教师必须依照年级组的安排下班级进行辅导，指导学生复习、作业、解答疑难，但不得讲课或进行统一书面练习、测验。年级组对下班辅导情况做好检查登记，并及时反馈。</a:t>
            </a:r>
            <a:endParaRPr lang="zh-CN" altLang="zh-CN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2960" y="921453"/>
            <a:ext cx="107095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zh-CN" altLang="zh-CN" sz="3600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集体备课制度</a:t>
            </a:r>
            <a:endParaRPr lang="zh-CN" altLang="zh-CN" sz="3600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 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en-US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    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备课是实行优质教学的前提。集体备课是指学校内同年级同学科教师有计划、有组织地共同制定教学计划，分析教材重点，难点，并确定突破方法，撰写教案的过程。开展集体备课有利于发挥集体的智慧，弥补各位教师备课过程的不足，取长补短，提高教学的整体水平；可以将集体的智慧与个人的特长有机地结合起来，共同提高；有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助于教师在整体上把握课标、教材以及重难点，有效地设计好教案。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为更好地发挥集体备课的作用，真正实现资源共享，促进学校教学质量的整体提升，结合我校实际，特制定集体备课制度。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05344" y="1873059"/>
            <a:ext cx="1001683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一、集体备课的时间、范围和组织形式</a:t>
            </a:r>
            <a:endParaRPr lang="zh-CN" altLang="en-US" sz="24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endParaRPr lang="zh-CN" altLang="zh-CN" sz="1000" b="1" kern="100" dirty="0">
              <a:solidFill>
                <a:srgbClr val="FF0000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1.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集体备课的时间：至少每周一次，</a:t>
            </a:r>
            <a:r>
              <a:rPr lang="zh-CN" altLang="zh-CN" b="1" kern="100" dirty="0">
                <a:solidFill>
                  <a:srgbClr val="FF0000"/>
                </a:solidFill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从单元到具体课时，由面到点地进行集体研究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2.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集体备课的范围：本备课组负责的专业课程，包括校本课程、研究性学习等。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3.</a:t>
            </a:r>
            <a:r>
              <a:rPr lang="zh-CN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集体备课的组织形式：以备课组为单位，由备课组长负责主持。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  <a:p>
            <a:pPr indent="266700"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b="1" kern="100" dirty="0">
                <a:latin typeface="Heiti SC Light" panose="02000000000000000000" charset="-122"/>
                <a:ea typeface="Heiti SC Light" panose="02000000000000000000" charset="-122"/>
                <a:cs typeface="Heiti SC Light" panose="02000000000000000000" charset="-122"/>
              </a:rPr>
              <a:t> </a:t>
            </a:r>
            <a:endParaRPr lang="zh-CN" altLang="zh-CN" b="1" kern="100" dirty="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52652" y="987896"/>
            <a:ext cx="34925" cy="34925"/>
          </a:xfrm>
          <a:prstGeom prst="ellipse">
            <a:avLst/>
          </a:prstGeom>
          <a:solidFill>
            <a:srgbClr val="86CADA"/>
          </a:solidFill>
          <a:ln w="53975">
            <a:solidFill>
              <a:srgbClr val="86CADA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20000"/>
              </a:lnSpc>
              <a:defRPr/>
            </a:pPr>
            <a:endParaRPr lang="zh-CN" altLang="en-US" sz="3200">
              <a:solidFill>
                <a:prstClr val="white"/>
              </a:solidFill>
              <a:latin typeface="SimHei" panose="02010609060101010101" pitchFamily="49" charset="-122"/>
              <a:ea typeface="SimHei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6" name="图片 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165" y="195413"/>
            <a:ext cx="2382902" cy="4719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线连接符 6"/>
          <p:cNvCxnSpPr/>
          <p:nvPr/>
        </p:nvCxnSpPr>
        <p:spPr>
          <a:xfrm flipV="1">
            <a:off x="0" y="796685"/>
            <a:ext cx="12192000" cy="4290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4064</Words>
  <Application>WPS 文字</Application>
  <PresentationFormat>宽屏</PresentationFormat>
  <Paragraphs>100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Arial</vt:lpstr>
      <vt:lpstr>宋体</vt:lpstr>
      <vt:lpstr>Wingdings</vt:lpstr>
      <vt:lpstr>Heiti SC Light</vt:lpstr>
      <vt:lpstr>SimHei</vt:lpstr>
      <vt:lpstr>微软雅黑</vt:lpstr>
      <vt:lpstr>汉仪旗黑</vt:lpstr>
      <vt:lpstr>汉仪中黑KW</vt:lpstr>
      <vt:lpstr>宋体</vt:lpstr>
      <vt:lpstr>Arial Unicode MS</vt:lpstr>
      <vt:lpstr>等线 Light</vt:lpstr>
      <vt:lpstr>汉仪中等线KW</vt:lpstr>
      <vt:lpstr>等线</vt:lpstr>
      <vt:lpstr>Calibri</vt:lpstr>
      <vt:lpstr>Helvetica Neue</vt:lpstr>
      <vt:lpstr>汉仪书宋二KW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周 琼平</dc:creator>
  <cp:lastModifiedBy>周游列国</cp:lastModifiedBy>
  <cp:revision>11</cp:revision>
  <dcterms:created xsi:type="dcterms:W3CDTF">2023-08-28T07:36:30Z</dcterms:created>
  <dcterms:modified xsi:type="dcterms:W3CDTF">2023-08-28T07:36:30Z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21618A670B6C5B4A8B82DD64335937F8_42</vt:lpwstr>
  </property>
  <property fmtid="{D5CDD505-2E9C-101B-9397-08002B2CF9AE}" pid="3" name="KSOProductBuildVer">
    <vt:lpwstr>2052-6.0.2.8225</vt:lpwstr>
  </property>
</Properties>
</file>